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51"/>
  </p:notesMasterIdLst>
  <p:sldIdLst>
    <p:sldId id="256" r:id="rId2"/>
    <p:sldId id="264" r:id="rId3"/>
    <p:sldId id="262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290" r:id="rId51"/>
    <p:sldId id="328" r:id="rId52"/>
    <p:sldId id="329" r:id="rId53"/>
    <p:sldId id="330" r:id="rId54"/>
    <p:sldId id="331" r:id="rId55"/>
    <p:sldId id="332" r:id="rId56"/>
    <p:sldId id="333" r:id="rId57"/>
    <p:sldId id="291" r:id="rId58"/>
    <p:sldId id="335" r:id="rId59"/>
    <p:sldId id="292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36" r:id="rId68"/>
    <p:sldId id="316" r:id="rId69"/>
    <p:sldId id="337" r:id="rId70"/>
    <p:sldId id="317" r:id="rId71"/>
    <p:sldId id="318" r:id="rId72"/>
    <p:sldId id="319" r:id="rId73"/>
    <p:sldId id="323" r:id="rId74"/>
    <p:sldId id="326" r:id="rId75"/>
    <p:sldId id="324" r:id="rId76"/>
    <p:sldId id="327" r:id="rId77"/>
    <p:sldId id="320" r:id="rId78"/>
    <p:sldId id="339" r:id="rId79"/>
    <p:sldId id="321" r:id="rId80"/>
    <p:sldId id="338" r:id="rId81"/>
    <p:sldId id="322" r:id="rId82"/>
    <p:sldId id="32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404" r:id="rId142"/>
    <p:sldId id="405" r:id="rId143"/>
    <p:sldId id="406" r:id="rId144"/>
    <p:sldId id="398" r:id="rId145"/>
    <p:sldId id="401" r:id="rId146"/>
    <p:sldId id="399" r:id="rId147"/>
    <p:sldId id="403" r:id="rId148"/>
    <p:sldId id="400" r:id="rId149"/>
    <p:sldId id="402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B42020-C3CD-4465-BACB-A3EFAEDA6AB7}">
          <p14:sldIdLst>
            <p14:sldId id="256"/>
          </p14:sldIdLst>
        </p14:section>
        <p14:section name="1 - Contexto de partida" id="{C66A8B33-3578-40BD-BCB2-F099E3CBA726}">
          <p14:sldIdLst>
            <p14:sldId id="264"/>
          </p14:sldIdLst>
        </p14:section>
        <p14:section name="1.1 - Saiba o que é uma dissertação em engenharia" id="{99E6ACFE-B528-4587-9BAD-10FC84BFB65C}">
          <p14:sldIdLst>
            <p14:sldId id="262"/>
            <p14:sldId id="258"/>
            <p14:sldId id="259"/>
            <p14:sldId id="260"/>
            <p14:sldId id="261"/>
            <p14:sldId id="263"/>
          </p14:sldIdLst>
        </p14:section>
        <p14:section name="1.2 - Reconheça o valor das competências de informação" id="{F6F1708F-54EF-477D-BD25-7902FEE4375E}">
          <p14:sldIdLst>
            <p14:sldId id="265"/>
            <p14:sldId id="266"/>
            <p14:sldId id="267"/>
            <p14:sldId id="268"/>
          </p14:sldIdLst>
        </p14:section>
        <p14:section name="1.3 - Gestão de dados de investigação" id="{39526BA8-6FB3-4050-A6EA-FA640EAE39DF}">
          <p14:sldIdLst>
            <p14:sldId id="270"/>
            <p14:sldId id="269"/>
            <p14:sldId id="271"/>
            <p14:sldId id="272"/>
            <p14:sldId id="273"/>
            <p14:sldId id="274"/>
          </p14:sldIdLst>
        </p14:section>
        <p14:section name="1.4 - Desenhe a sua estratégia de pesquisa" id="{0C07D7E4-F2D6-4E9C-813C-27F322FB8067}">
          <p14:sldIdLst>
            <p14:sldId id="276"/>
            <p14:sldId id="275"/>
            <p14:sldId id="277"/>
            <p14:sldId id="278"/>
            <p14:sldId id="279"/>
            <p14:sldId id="280"/>
            <p14:sldId id="281"/>
          </p14:sldIdLst>
        </p14:section>
        <p14:section name="2 - Pesquida de informação" id="{58089A52-25DC-4E70-B16F-1E058D051974}">
          <p14:sldIdLst>
            <p14:sldId id="282"/>
          </p14:sldIdLst>
        </p14:section>
        <p14:section name="2.1 - Aprender a pesquisar como um especialista" id="{48869A7D-05C7-4F50-8D39-4382EABFCC10}">
          <p14:sldIdLst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2.2 - Explore sistemas de pesquisa essenciais para Engenharia" id="{48A509DD-2E8F-43E9-A849-3674CED8F3B6}">
          <p14:sldIdLst>
            <p14:sldId id="289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2.2.A - Scopus" id="{05374303-0101-4FAF-A909-59443E89F9FD}">
          <p14:sldIdLst>
            <p14:sldId id="290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2.2.B - Web of Science" id="{2C409FC4-23C1-49C7-848D-0F40BD1E7191}">
          <p14:sldIdLst>
            <p14:sldId id="291"/>
            <p14:sldId id="335"/>
          </p14:sldIdLst>
        </p14:section>
        <p14:section name="2.2.C - Google Académico" id="{1F737D92-0FA7-4F52-A423-7F429AEE65FE}">
          <p14:sldIdLst>
            <p14:sldId id="292"/>
            <p14:sldId id="309"/>
            <p14:sldId id="310"/>
            <p14:sldId id="311"/>
            <p14:sldId id="312"/>
            <p14:sldId id="313"/>
          </p14:sldIdLst>
        </p14:section>
        <p14:section name="2.3 - Saiba como anotar as suas fontes em gestores bibliográficos" id="{3128CF93-EE05-4CC5-B188-A00998D11BF1}">
          <p14:sldIdLst>
            <p14:sldId id="314"/>
          </p14:sldIdLst>
        </p14:section>
        <p14:section name="2.3.A - Endnote" id="{8EE129B0-B3FB-459F-9DC4-036E1D006993}">
          <p14:sldIdLst>
            <p14:sldId id="315"/>
            <p14:sldId id="336"/>
          </p14:sldIdLst>
        </p14:section>
        <p14:section name="2.3.B -Mendeley" id="{662E46F3-ACA1-408E-9F9B-199A5E90572A}">
          <p14:sldIdLst>
            <p14:sldId id="316"/>
            <p14:sldId id="337"/>
          </p14:sldIdLst>
        </p14:section>
        <p14:section name="2.3.C - Zotero" id="{29E7F229-CC97-46B5-B1FD-0A28FC347E44}">
          <p14:sldIdLst>
            <p14:sldId id="317"/>
            <p14:sldId id="318"/>
          </p14:sldIdLst>
        </p14:section>
        <p14:section name="2.4 - Faça a gestão das suas fontes com gestores bibliográficos" id="{ECBDEE99-A970-451E-8F21-9119B017A19A}">
          <p14:sldIdLst>
            <p14:sldId id="319"/>
            <p14:sldId id="323"/>
            <p14:sldId id="326"/>
            <p14:sldId id="324"/>
            <p14:sldId id="327"/>
          </p14:sldIdLst>
        </p14:section>
        <p14:section name="2.4.A - Endnote" id="{B6662852-6F39-4DEE-A1B2-F63E71CB561A}">
          <p14:sldIdLst>
            <p14:sldId id="320"/>
            <p14:sldId id="339"/>
          </p14:sldIdLst>
        </p14:section>
        <p14:section name="2.4.B - Mendeley" id="{9F1E1492-52DD-44EC-89D1-E0036579D3A6}">
          <p14:sldIdLst>
            <p14:sldId id="321"/>
            <p14:sldId id="338"/>
          </p14:sldIdLst>
        </p14:section>
        <p14:section name="2.4.C - Zotero" id="{D28C3412-4C4F-4180-A01B-680A0BB7A908}">
          <p14:sldIdLst>
            <p14:sldId id="322"/>
            <p14:sldId id="325"/>
          </p14:sldIdLst>
        </p14:section>
        <p14:section name="3 - Elaborar a dissertação" id="{5446AB68-8E68-457D-B486-C2D303CDCC06}">
          <p14:sldIdLst>
            <p14:sldId id="340"/>
          </p14:sldIdLst>
        </p14:section>
        <p14:section name="3.1 - Saiba qual a importância da estrutura da dissertação" id="{D671F85E-72EB-4D5F-81A8-6E94202863B9}">
          <p14:sldIdLst>
            <p14:sldId id="341"/>
            <p14:sldId id="342"/>
            <p14:sldId id="343"/>
            <p14:sldId id="344"/>
            <p14:sldId id="345"/>
          </p14:sldIdLst>
        </p14:section>
        <p14:section name="3.2 - Indique as partes constituintes na dissertação" id="{6AA45E6C-6BD8-4D17-82DE-817F07EA20C9}">
          <p14:sldIdLst>
            <p14:sldId id="346"/>
            <p14:sldId id="347"/>
            <p14:sldId id="348"/>
            <p14:sldId id="349"/>
            <p14:sldId id="350"/>
          </p14:sldIdLst>
        </p14:section>
        <p14:section name="3.3 - Saiba identificar marcas de escrita científica" id="{C3B9528F-8327-47A4-9753-7DCA4E885667}">
          <p14:sldIdLst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3.4 Crie condições para uma escrita científica eficaz" id="{5FA32D01-F18A-444D-BE57-BB8D842166BD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  <p14:section name="3.5 - Saiba identificar bons titulos, resumos e plavras-chave" id="{B62F35D0-EAF6-47B9-9BD0-21CD33ABC065}">
          <p14:sldIdLst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4 - Uso ético e eficiente da informação" id="{8952E43A-E768-4FD9-BC60-F57A1B004587}">
          <p14:sldIdLst>
            <p14:sldId id="380"/>
          </p14:sldIdLst>
        </p14:section>
        <p14:section name="4.1 - Saiba o que é o plágio" id="{46180C0B-6037-497B-89D6-C1897CD9797F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4.2 - Aprender a usar a informação de modo ético" id="{785E606D-4C7C-4CFC-A138-AB447732A0CF}">
          <p14:sldIdLst>
            <p14:sldId id="390"/>
            <p14:sldId id="391"/>
            <p14:sldId id="392"/>
            <p14:sldId id="393"/>
            <p14:sldId id="394"/>
            <p14:sldId id="395"/>
            <p14:sldId id="396"/>
          </p14:sldIdLst>
        </p14:section>
        <p14:section name="4.3 - Cite e referencie as suas fontes com gestores bibliográficos" id="{D85AB0A4-25DE-4FFA-B52B-4C85754883FA}">
          <p14:sldIdLst>
            <p14:sldId id="397"/>
            <p14:sldId id="404"/>
            <p14:sldId id="405"/>
            <p14:sldId id="406"/>
          </p14:sldIdLst>
        </p14:section>
        <p14:section name="4.3.A - Endnote" id="{EDA3EFA3-FDAD-4C94-8620-31166C42AE38}">
          <p14:sldIdLst>
            <p14:sldId id="398"/>
            <p14:sldId id="401"/>
          </p14:sldIdLst>
        </p14:section>
        <p14:section name="4.3.B - Mendely" id="{E909ABF2-893A-4817-AA9E-7A24DE6DD6AC}">
          <p14:sldIdLst>
            <p14:sldId id="399"/>
            <p14:sldId id="403"/>
          </p14:sldIdLst>
        </p14:section>
        <p14:section name="4.3.C - Zotero" id="{A9F32072-C197-49F3-955F-7EBB4806E75D}">
          <p14:sldIdLst>
            <p14:sldId id="400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05" autoAdjust="0"/>
  </p:normalViewPr>
  <p:slideViewPr>
    <p:cSldViewPr snapToGrid="0">
      <p:cViewPr>
        <p:scale>
          <a:sx n="66" d="100"/>
          <a:sy n="66" d="100"/>
        </p:scale>
        <p:origin x="427" y="163"/>
      </p:cViewPr>
      <p:guideLst/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983D5-D056-446C-9EEF-7534D75E06F9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76D54-3F46-46A1-A805-1143C3035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57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015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29644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4109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93952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35100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306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94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9568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7619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50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8480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093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27888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0439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06599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112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66172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76454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634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809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2195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18615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379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884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24302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988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31562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3314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72214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5145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7933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31642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22066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12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4653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42890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0485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78382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48128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7195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78897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91795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86780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23838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91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80159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1217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68631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093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80050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3489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956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6842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90138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18536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584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82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270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92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270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420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436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736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149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57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499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34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04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760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205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267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8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732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117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722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200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918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7728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34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684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8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434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109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411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989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349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946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25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073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30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591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54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0427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26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1415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45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406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737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908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310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463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8194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3139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2357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42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4747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429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1729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222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4575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734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9295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747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679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279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760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6262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4131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6221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8805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859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77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9681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3909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8274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6793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520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9033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3720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5631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4941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1925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8041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3905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634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3771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963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57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9724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13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6317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627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18149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960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415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353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034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8399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76D54-3F46-46A1-A805-1143C3035398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30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3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5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2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11/14/2023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8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0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345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8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3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1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8F72D-5AC0-8CA3-53FB-BD6F64357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4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EF8F1A-DD7F-1867-74CD-B7BF1E1B9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63" y="1685677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CEDME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275E2-AF81-5FE8-F91A-357927C10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048350"/>
            <a:ext cx="3283888" cy="816301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GB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Perguntas</a:t>
            </a: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GB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Respostas</a:t>
            </a:r>
            <a:endParaRPr lang="en-GB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5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07532D92-F2FA-AB3B-4146-294B1EE0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" b="966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573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3.4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Crie</a:t>
            </a:r>
            <a:r>
              <a:rPr lang="en-GB" dirty="0"/>
              <a:t> </a:t>
            </a:r>
            <a:r>
              <a:rPr lang="en-GB" dirty="0" err="1"/>
              <a:t>condições</a:t>
            </a:r>
            <a:r>
              <a:rPr lang="en-GB" dirty="0"/>
              <a:t> para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escrita</a:t>
            </a:r>
            <a:r>
              <a:rPr lang="en-GB" dirty="0"/>
              <a:t> </a:t>
            </a:r>
            <a:r>
              <a:rPr lang="en-GB" dirty="0" err="1"/>
              <a:t>científica</a:t>
            </a:r>
            <a:r>
              <a:rPr lang="en-GB" dirty="0"/>
              <a:t> </a:t>
            </a:r>
            <a:r>
              <a:rPr lang="en-GB" dirty="0" err="1"/>
              <a:t>eficaz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7445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080F-A29B-BC71-E5FE-82747A0A8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4" b="289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214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246CD-8734-3157-DC54-2129D360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8" t="52297"/>
          <a:stretch/>
        </p:blipFill>
        <p:spPr>
          <a:xfrm>
            <a:off x="457202" y="433124"/>
            <a:ext cx="5426764" cy="2682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71018D-B760-3181-FE77-EFD90F41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81819"/>
            <a:ext cx="5426764" cy="26591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C87DF-00C2-E1F2-7FBA-496435056F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21" b="50732"/>
          <a:stretch/>
        </p:blipFill>
        <p:spPr>
          <a:xfrm>
            <a:off x="6308034" y="1955865"/>
            <a:ext cx="5426764" cy="280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116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8A387-B9BD-CFA3-06DE-94EE70D3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1027906"/>
            <a:ext cx="5291666" cy="4802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EBCA4-E4F5-124F-DD46-82371EABD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39573"/>
            <a:ext cx="5291667" cy="437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25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5F9AE-F4D3-86BD-54F7-55E4E1A6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1027906"/>
            <a:ext cx="5291666" cy="4802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4DECA8-7DF9-4F90-6221-9057F2487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32959"/>
            <a:ext cx="5291667" cy="43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86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F1C96-10DD-077F-63B1-3FCCAEFFA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988219"/>
            <a:ext cx="5291666" cy="4881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AEC2D9-DBE1-FA64-2A18-79B1A42E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52802"/>
            <a:ext cx="5291667" cy="43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20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9A8E5-30AF-54AF-1279-B770B91AE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1014678"/>
            <a:ext cx="5291666" cy="4828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0915B-ADFD-B903-3A65-1B63C0E01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345406"/>
            <a:ext cx="5291667" cy="4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18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E1832-13F7-7C84-14FB-509C46D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1021292"/>
            <a:ext cx="5291666" cy="4815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2E173B-4667-CF5A-712E-20B2FAA53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418167"/>
            <a:ext cx="5291667" cy="4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172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BCEAE-D207-16C2-AC63-6D058A90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1027906"/>
            <a:ext cx="5291666" cy="4802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F96B6-91E2-3FAF-76FC-8217318D9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411552"/>
            <a:ext cx="5291667" cy="40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259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AA831-DFA0-0FBB-F858-926CD1C0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57175"/>
            <a:ext cx="95345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7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CF447-4F76-2DB6-B306-866F726F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51" y="643467"/>
            <a:ext cx="913289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945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6ACC3-8CAB-F48F-90FA-4E0210EC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90458"/>
            <a:ext cx="10918464" cy="50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097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5C2E6-B9AB-C2B1-6327-1200D38C8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9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527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81475-FF4D-0B09-FC6B-B84DBBDCC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03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375BC-C70B-C587-5C3B-645D272B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880096"/>
            <a:ext cx="3400481" cy="16322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F15900-B3AC-D936-1A0C-8C801DA1D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216" y="939364"/>
            <a:ext cx="3401568" cy="151369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0F9FB4-BF14-1770-07FA-CC132DC78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040" y="830505"/>
            <a:ext cx="3401568" cy="1734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58879-FAA2-7D31-8FB2-FB2ED1FB4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66" y="4330963"/>
            <a:ext cx="3401568" cy="1658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D7A599-534C-74BD-3CA2-A196CFE55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095" y="4339467"/>
            <a:ext cx="3401568" cy="1641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0AE9C-4F67-B034-D5F7-C0087682F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124" y="4343719"/>
            <a:ext cx="3401568" cy="16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53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3.5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err="1"/>
              <a:t>Saiba</a:t>
            </a:r>
            <a:r>
              <a:rPr lang="en-GB" dirty="0"/>
              <a:t> </a:t>
            </a:r>
            <a:r>
              <a:rPr lang="en-GB" dirty="0" err="1"/>
              <a:t>identificar</a:t>
            </a:r>
            <a:r>
              <a:rPr lang="en-GB" dirty="0"/>
              <a:t> bons </a:t>
            </a:r>
            <a:r>
              <a:rPr lang="en-GB" dirty="0" err="1"/>
              <a:t>titulos</a:t>
            </a:r>
            <a:r>
              <a:rPr lang="en-GB" dirty="0"/>
              <a:t>, </a:t>
            </a:r>
            <a:r>
              <a:rPr lang="en-GB" dirty="0" err="1"/>
              <a:t>resumos</a:t>
            </a:r>
            <a:r>
              <a:rPr lang="en-GB" dirty="0"/>
              <a:t> e </a:t>
            </a:r>
            <a:r>
              <a:rPr lang="en-GB" dirty="0" err="1"/>
              <a:t>plavras-chave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5817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A02B4-93CB-C5F3-45C2-45049254B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" b="1160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55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33059-EEEF-DC1E-56E8-A1392A98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9641"/>
            <a:ext cx="10918464" cy="48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131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2CC0C-A252-C807-CDD5-2D7E1D0E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368140"/>
            <a:ext cx="10918464" cy="41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221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79988-C39B-B76C-3691-10E6731E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274" y="0"/>
            <a:ext cx="9377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947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2505A-B11F-AC54-C3EC-BA246D313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6" y="0"/>
            <a:ext cx="9233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9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B8576-E6E2-E557-FF1F-E1934072A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400050"/>
            <a:ext cx="97631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96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2FDB00-6A52-3B89-3698-ECA7D8808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93" y="0"/>
            <a:ext cx="9541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771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AEF10B-C99E-443B-97BF-D0DDDF3B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716100"/>
            <a:ext cx="5426764" cy="2116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EEDD4-F674-18B8-20F9-6E18435B5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739019"/>
            <a:ext cx="5112595" cy="2070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1B223-B342-CD20-A8A0-C69457A93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3980291"/>
            <a:ext cx="5426764" cy="2062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9B059-ED42-B395-EA51-578D8ADB1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034" y="4008029"/>
            <a:ext cx="5112595" cy="20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482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22770-76F4-9FCB-C976-6C0F9BE2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49" y="0"/>
            <a:ext cx="96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603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3208-1737-C0BD-81AF-B5AE31364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AD37-0961-4694-2E5E-12A1611F3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Uso</a:t>
            </a:r>
            <a:r>
              <a:rPr lang="en-GB" dirty="0"/>
              <a:t> </a:t>
            </a:r>
            <a:r>
              <a:rPr lang="en-GB" dirty="0" err="1"/>
              <a:t>ético</a:t>
            </a:r>
            <a:r>
              <a:rPr lang="en-GB" dirty="0"/>
              <a:t> e </a:t>
            </a:r>
            <a:r>
              <a:rPr lang="en-GB" dirty="0" err="1"/>
              <a:t>eficiente</a:t>
            </a:r>
            <a:r>
              <a:rPr lang="en-GB" dirty="0"/>
              <a:t> da </a:t>
            </a:r>
            <a:r>
              <a:rPr lang="en-GB" dirty="0" err="1"/>
              <a:t>informação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860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4.1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Saiba</a:t>
            </a:r>
            <a:r>
              <a:rPr lang="en-GB" dirty="0"/>
              <a:t> o que é o </a:t>
            </a:r>
            <a:r>
              <a:rPr lang="en-GB" dirty="0" err="1"/>
              <a:t>plágio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0885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57562-929F-CCCF-3B9C-2AF7D2A3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466725"/>
            <a:ext cx="96202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00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324AD-A68F-84EC-0DAB-AFAEB471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18526"/>
            <a:ext cx="10918464" cy="32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64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89EAA2-F8EC-A110-A365-93F30F1B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73118"/>
            <a:ext cx="10918464" cy="31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132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27A44-11B1-8A40-8DAE-90CB4F2F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519112"/>
            <a:ext cx="97250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99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C2338-3886-172E-4695-1F2543AC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17" y="0"/>
            <a:ext cx="4481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1.3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Gestão</a:t>
            </a:r>
            <a:r>
              <a:rPr lang="en-GB" dirty="0"/>
              <a:t> de dados de </a:t>
            </a:r>
            <a:r>
              <a:rPr lang="en-GB" dirty="0" err="1"/>
              <a:t>investigação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801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45946-6225-DA29-AC72-D43A9790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95" y="0"/>
            <a:ext cx="4708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571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2272D-0137-C3D4-7824-D5F5B796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86" y="643467"/>
            <a:ext cx="625962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73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EDFC7-19CB-8745-9DCA-8880844F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59" y="0"/>
            <a:ext cx="5277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111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4.2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Aprender</a:t>
            </a:r>
            <a:r>
              <a:rPr lang="en-GB" dirty="0"/>
              <a:t> a usar a </a:t>
            </a:r>
            <a:r>
              <a:rPr lang="en-GB" dirty="0" err="1"/>
              <a:t>informação</a:t>
            </a:r>
            <a:r>
              <a:rPr lang="en-GB" dirty="0"/>
              <a:t> de modo </a:t>
            </a:r>
            <a:r>
              <a:rPr lang="en-GB" dirty="0" err="1"/>
              <a:t>ético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7059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F7910-2547-8364-ADF8-6D9256FA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2" y="361950"/>
            <a:ext cx="974407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286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7A8A4-F732-E8D8-FCC3-9064E2E28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85737"/>
            <a:ext cx="98107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725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A1149-016D-D535-8465-F741BBCC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619125"/>
            <a:ext cx="96583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32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20C46-4261-AD92-7DF6-0BDEE9F9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290512"/>
            <a:ext cx="97821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634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22AD9-1ABB-6763-48A8-C74A7E0D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642937"/>
            <a:ext cx="97631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03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1995D-FA50-BA90-02BF-22878F5D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728662"/>
            <a:ext cx="94392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81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8BA56-6C2C-8D9A-DBED-94420168A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8" b="987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3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4.3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Cite e referencie as suas fontes com gestores bibliográficos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1409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29F5-4F40-DD66-653D-A4C2CD60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0736"/>
            <a:ext cx="12192001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88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726188-184C-8AE0-24C4-D1792371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468"/>
            <a:ext cx="12192000" cy="39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691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C2978-7983-8520-95C4-BC1706CC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79" y="58238"/>
            <a:ext cx="6879104" cy="674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742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EFC43723-2733-72C2-99FB-37C58EEB4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4.3.A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Endnote</a:t>
            </a:r>
          </a:p>
        </p:txBody>
      </p:sp>
    </p:spTree>
    <p:extLst>
      <p:ext uri="{BB962C8B-B14F-4D97-AF65-F5344CB8AC3E}">
        <p14:creationId xmlns:p14="http://schemas.microsoft.com/office/powerpoint/2010/main" val="2189407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39E01-AA92-EADB-0A04-01CEFC12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28" y="643467"/>
            <a:ext cx="81329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287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F9C6925-F059-33D2-838D-330776F54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0" r="-1" b="496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4.3.B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Mendeley</a:t>
            </a:r>
          </a:p>
        </p:txBody>
      </p:sp>
    </p:spTree>
    <p:extLst>
      <p:ext uri="{BB962C8B-B14F-4D97-AF65-F5344CB8AC3E}">
        <p14:creationId xmlns:p14="http://schemas.microsoft.com/office/powerpoint/2010/main" val="18681032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25D11-61C0-3F37-4424-CB3631135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861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5AE4D-834D-680C-600C-CA725085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6226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4.3.C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Zotero</a:t>
            </a:r>
          </a:p>
        </p:txBody>
      </p:sp>
    </p:spTree>
    <p:extLst>
      <p:ext uri="{BB962C8B-B14F-4D97-AF65-F5344CB8AC3E}">
        <p14:creationId xmlns:p14="http://schemas.microsoft.com/office/powerpoint/2010/main" val="32992787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3557A-0BFE-68AD-85F3-A74EE15BB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9" b="9016"/>
          <a:stretch/>
        </p:blipFill>
        <p:spPr>
          <a:xfrm>
            <a:off x="-213361" y="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88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D3188-4A0E-79CA-B57F-F1B859777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02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2814F-DB55-6D98-1AF7-4F2E3CBA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123" y="0"/>
            <a:ext cx="9218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10D5C-D053-0F4B-8439-2D28DCB16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585" y="643467"/>
            <a:ext cx="768422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6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7E713-F169-661A-2B41-576D9AF9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1464469"/>
            <a:ext cx="5291666" cy="3929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AEE283-0D3F-57B2-C92A-863AE24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490927"/>
            <a:ext cx="5291667" cy="38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0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1.4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Desenhe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estratégia</a:t>
            </a:r>
            <a:r>
              <a:rPr lang="en-GB" dirty="0"/>
              <a:t> de </a:t>
            </a:r>
            <a:r>
              <a:rPr lang="en-GB" dirty="0" err="1"/>
              <a:t>pesquisa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11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3208-1737-C0BD-81AF-B5AE31364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AD37-0961-4694-2E5E-12A1611F3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Contexto</a:t>
            </a:r>
            <a:r>
              <a:rPr lang="en-GB" dirty="0"/>
              <a:t> de </a:t>
            </a:r>
            <a:r>
              <a:rPr lang="en-GB" dirty="0" err="1"/>
              <a:t>partida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14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0EC3D-2919-E185-378B-83E3AF7A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400050"/>
            <a:ext cx="96964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8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8D772-B158-14B6-5557-D1D070549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3" b="796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1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E8E90-44F1-DA8A-A58A-EBB7D22A7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96" y="0"/>
            <a:ext cx="9762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03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E46D8-4633-2F95-CF1B-7F16513C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99384"/>
            <a:ext cx="10918464" cy="54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26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05318-DECF-AADD-FCA8-C460237E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0328"/>
            <a:ext cx="10918464" cy="53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760F2-BFE5-7305-A379-C517745CF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5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4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3208-1737-C0BD-81AF-B5AE31364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AD37-0961-4694-2E5E-12A1611F3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Pesquisa</a:t>
            </a:r>
            <a:r>
              <a:rPr lang="en-GB" dirty="0"/>
              <a:t> da </a:t>
            </a:r>
            <a:r>
              <a:rPr lang="en-GB" dirty="0" err="1"/>
              <a:t>informação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489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2.1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Aprender</a:t>
            </a:r>
            <a:r>
              <a:rPr lang="en-GB" dirty="0"/>
              <a:t> a </a:t>
            </a:r>
            <a:r>
              <a:rPr lang="en-GB" dirty="0" err="1"/>
              <a:t>pesquisar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um </a:t>
            </a:r>
            <a:r>
              <a:rPr lang="en-GB" dirty="0" err="1"/>
              <a:t>especialista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17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8FE4-2013-09B5-5BAF-C163F0A4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28587"/>
            <a:ext cx="97917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8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DD3C7-759F-15B0-E03E-127B59A4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23812"/>
            <a:ext cx="97821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1.1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Saiba</a:t>
            </a:r>
            <a:r>
              <a:rPr lang="en-GB" dirty="0"/>
              <a:t> o que é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dissertação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engenharia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79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A3603-5973-1246-9663-EFC8CEB4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85737"/>
            <a:ext cx="97917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5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3746E-EF3D-FD98-356F-D97C5C4A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104775"/>
            <a:ext cx="97631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47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60E3F-C8D6-88E6-2FED-43B241D60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61912"/>
            <a:ext cx="96869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4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Explore sistemas de pesquisa essenciais para Engenharia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537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FB0C8-096D-7AE9-C586-F6A19DB82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2" b="425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62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2CD41-8E75-EF05-ED31-B76CEF8F6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" b="264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63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AA67B-F1A2-CA86-2423-CE1484744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 b="115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5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B9702-8EC1-1530-5087-BBDA1FD62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6" b="659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83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BB9D2C-282A-1F98-C1D8-5882FC99B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8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1AF18-E03B-23A8-515F-AD801D4B8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6" y="0"/>
            <a:ext cx="9768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D6FEA-0E58-3BDD-29BB-F3F6257F5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4" b="1642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91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2BACD-4D27-B787-4F7E-C329DC4B7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0"/>
            <a:ext cx="981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2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DEBE6-1DDE-4DFF-CCB8-96CD774CB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44" y="0"/>
            <a:ext cx="9714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37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5FEB3-9266-57BA-AA84-6853127BB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7" b="312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3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6E120-2B4C-6BAE-2FED-89145B20B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2" b="224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5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F463A-8BF2-586B-E692-C39B7581D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4" b="443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44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9BFB5-41A3-572C-DFE0-E32E69DCA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2" b="255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5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5F392-FA19-017A-6547-7A9E479D4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7" b="189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71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AA726-E738-E549-0087-FC61F2CB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0"/>
            <a:ext cx="987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32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11D44-14EF-7F52-7AC9-D3A0D5D4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0"/>
            <a:ext cx="9820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9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1AF53-64FD-FC80-7EA2-18A22FCF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3" y="0"/>
            <a:ext cx="9783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7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D4932-7940-EF6C-1571-46469AFA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7" y="0"/>
            <a:ext cx="9659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88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C43723-2733-72C2-99FB-37C58EEB4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2.2.A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Scopus</a:t>
            </a:r>
          </a:p>
        </p:txBody>
      </p:sp>
    </p:spTree>
    <p:extLst>
      <p:ext uri="{BB962C8B-B14F-4D97-AF65-F5344CB8AC3E}">
        <p14:creationId xmlns:p14="http://schemas.microsoft.com/office/powerpoint/2010/main" val="3286558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99CD5-96FD-EC0A-2951-6F300C5A0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2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35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0B726-A829-AA26-FF4E-3801588E8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710" y="643467"/>
            <a:ext cx="642197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57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B038B-A8A7-3401-68B5-232D81E9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45565"/>
            <a:ext cx="10918464" cy="37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46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B7E30-75E1-A0CC-5CE3-D0A145289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59471"/>
            <a:ext cx="10918464" cy="31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41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9C03F-AA33-475D-4FD9-9000A8C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57" y="643467"/>
            <a:ext cx="944248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6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5D2235-3098-5386-5E18-FE37690E3370}"/>
              </a:ext>
            </a:extLst>
          </p:cNvPr>
          <p:cNvGrpSpPr/>
          <p:nvPr/>
        </p:nvGrpSpPr>
        <p:grpSpPr>
          <a:xfrm>
            <a:off x="965200" y="1110432"/>
            <a:ext cx="7735248" cy="4635989"/>
            <a:chOff x="1757911" y="236532"/>
            <a:chExt cx="8161593" cy="48915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264EBA-3153-4A7D-9BE2-3B36074F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911" y="236532"/>
              <a:ext cx="8161593" cy="349918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3EAF7B-FA36-35C4-4B88-E42B02EB7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7911" y="3735719"/>
              <a:ext cx="8161593" cy="1392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383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F9C6925-F059-33D2-838D-330776F54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0" r="-1" b="496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2.2.B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Web of Science</a:t>
            </a:r>
          </a:p>
        </p:txBody>
      </p:sp>
    </p:spTree>
    <p:extLst>
      <p:ext uri="{BB962C8B-B14F-4D97-AF65-F5344CB8AC3E}">
        <p14:creationId xmlns:p14="http://schemas.microsoft.com/office/powerpoint/2010/main" val="2189583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EC0ED83-BE8E-4179-8395-6B4B699E6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399" y="4451075"/>
            <a:ext cx="5603449" cy="2406925"/>
          </a:xfrm>
          <a:custGeom>
            <a:avLst/>
            <a:gdLst>
              <a:gd name="connsiteX0" fmla="*/ 2651867 w 5603449"/>
              <a:gd name="connsiteY0" fmla="*/ 42 h 2406925"/>
              <a:gd name="connsiteX1" fmla="*/ 4346005 w 5603449"/>
              <a:gd name="connsiteY1" fmla="*/ 626282 h 2406925"/>
              <a:gd name="connsiteX2" fmla="*/ 4713169 w 5603449"/>
              <a:gd name="connsiteY2" fmla="*/ 865826 h 2406925"/>
              <a:gd name="connsiteX3" fmla="*/ 5539664 w 5603449"/>
              <a:gd name="connsiteY3" fmla="*/ 1594994 h 2406925"/>
              <a:gd name="connsiteX4" fmla="*/ 5603449 w 5603449"/>
              <a:gd name="connsiteY4" fmla="*/ 1728783 h 2406925"/>
              <a:gd name="connsiteX5" fmla="*/ 5603449 w 5603449"/>
              <a:gd name="connsiteY5" fmla="*/ 2406925 h 2406925"/>
              <a:gd name="connsiteX6" fmla="*/ 0 w 5603449"/>
              <a:gd name="connsiteY6" fmla="*/ 2406925 h 2406925"/>
              <a:gd name="connsiteX7" fmla="*/ 79882 w 5603449"/>
              <a:gd name="connsiteY7" fmla="*/ 2248428 h 2406925"/>
              <a:gd name="connsiteX8" fmla="*/ 249326 w 5603449"/>
              <a:gd name="connsiteY8" fmla="*/ 1932853 h 2406925"/>
              <a:gd name="connsiteX9" fmla="*/ 379920 w 5603449"/>
              <a:gd name="connsiteY9" fmla="*/ 1690788 h 2406925"/>
              <a:gd name="connsiteX10" fmla="*/ 1665077 w 5603449"/>
              <a:gd name="connsiteY10" fmla="*/ 209863 h 2406925"/>
              <a:gd name="connsiteX11" fmla="*/ 2651867 w 5603449"/>
              <a:gd name="connsiteY11" fmla="*/ 42 h 240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03449" h="2406925">
                <a:moveTo>
                  <a:pt x="2651867" y="42"/>
                </a:moveTo>
                <a:cubicBezTo>
                  <a:pt x="3192816" y="3372"/>
                  <a:pt x="3735103" y="208628"/>
                  <a:pt x="4346005" y="626282"/>
                </a:cubicBezTo>
                <a:cubicBezTo>
                  <a:pt x="4473926" y="713755"/>
                  <a:pt x="4595564" y="791097"/>
                  <a:pt x="4713169" y="865826"/>
                </a:cubicBezTo>
                <a:cubicBezTo>
                  <a:pt x="5139734" y="1136988"/>
                  <a:pt x="5377925" y="1298128"/>
                  <a:pt x="5539664" y="1594994"/>
                </a:cubicBezTo>
                <a:lnTo>
                  <a:pt x="5603449" y="1728783"/>
                </a:lnTo>
                <a:lnTo>
                  <a:pt x="5603449" y="2406925"/>
                </a:lnTo>
                <a:lnTo>
                  <a:pt x="0" y="2406925"/>
                </a:lnTo>
                <a:lnTo>
                  <a:pt x="79882" y="2248428"/>
                </a:lnTo>
                <a:cubicBezTo>
                  <a:pt x="134445" y="2144710"/>
                  <a:pt x="191483" y="2039521"/>
                  <a:pt x="249326" y="1932853"/>
                </a:cubicBezTo>
                <a:cubicBezTo>
                  <a:pt x="292040" y="1854194"/>
                  <a:pt x="336117" y="1772817"/>
                  <a:pt x="379920" y="1690788"/>
                </a:cubicBezTo>
                <a:cubicBezTo>
                  <a:pt x="772047" y="956620"/>
                  <a:pt x="1073295" y="456850"/>
                  <a:pt x="1665077" y="209863"/>
                </a:cubicBezTo>
                <a:cubicBezTo>
                  <a:pt x="2003211" y="68739"/>
                  <a:pt x="2327299" y="-1956"/>
                  <a:pt x="2651867" y="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10699CF-EF22-4E7A-BAB8-CA52991C9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299" y="4258854"/>
            <a:ext cx="5775701" cy="2599146"/>
          </a:xfrm>
          <a:custGeom>
            <a:avLst/>
            <a:gdLst>
              <a:gd name="connsiteX0" fmla="*/ 2849789 w 5775701"/>
              <a:gd name="connsiteY0" fmla="*/ 37 h 2599146"/>
              <a:gd name="connsiteX1" fmla="*/ 4660004 w 5775701"/>
              <a:gd name="connsiteY1" fmla="*/ 667544 h 2599146"/>
              <a:gd name="connsiteX2" fmla="*/ 5052262 w 5775701"/>
              <a:gd name="connsiteY2" fmla="*/ 923043 h 2599146"/>
              <a:gd name="connsiteX3" fmla="*/ 5764303 w 5775701"/>
              <a:gd name="connsiteY3" fmla="*/ 1458777 h 2599146"/>
              <a:gd name="connsiteX4" fmla="*/ 5775700 w 5775701"/>
              <a:gd name="connsiteY4" fmla="*/ 1473047 h 2599146"/>
              <a:gd name="connsiteX5" fmla="*/ 5775701 w 5775701"/>
              <a:gd name="connsiteY5" fmla="*/ 2599146 h 2599146"/>
              <a:gd name="connsiteX6" fmla="*/ 0 w 5775701"/>
              <a:gd name="connsiteY6" fmla="*/ 2599146 h 2599146"/>
              <a:gd name="connsiteX7" fmla="*/ 99637 w 5775701"/>
              <a:gd name="connsiteY7" fmla="*/ 2401841 h 2599146"/>
              <a:gd name="connsiteX8" fmla="*/ 280920 w 5775701"/>
              <a:gd name="connsiteY8" fmla="*/ 2064848 h 2599146"/>
              <a:gd name="connsiteX9" fmla="*/ 420638 w 5775701"/>
              <a:gd name="connsiteY9" fmla="*/ 1806355 h 2599146"/>
              <a:gd name="connsiteX10" fmla="*/ 1795039 w 5775701"/>
              <a:gd name="connsiteY10" fmla="*/ 224629 h 2599146"/>
              <a:gd name="connsiteX11" fmla="*/ 2849789 w 5775701"/>
              <a:gd name="connsiteY11" fmla="*/ 37 h 259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75701" h="2599146">
                <a:moveTo>
                  <a:pt x="2849789" y="37"/>
                </a:moveTo>
                <a:cubicBezTo>
                  <a:pt x="3427921" y="3265"/>
                  <a:pt x="4007362" y="222053"/>
                  <a:pt x="4660004" y="667544"/>
                </a:cubicBezTo>
                <a:cubicBezTo>
                  <a:pt x="4796665" y="760846"/>
                  <a:pt x="4926617" y="843339"/>
                  <a:pt x="5052262" y="923043"/>
                </a:cubicBezTo>
                <a:cubicBezTo>
                  <a:pt x="5377778" y="1129628"/>
                  <a:pt x="5600612" y="1276344"/>
                  <a:pt x="5764303" y="1458777"/>
                </a:cubicBezTo>
                <a:lnTo>
                  <a:pt x="5775700" y="1473047"/>
                </a:lnTo>
                <a:lnTo>
                  <a:pt x="5775701" y="2599146"/>
                </a:lnTo>
                <a:lnTo>
                  <a:pt x="0" y="2599146"/>
                </a:lnTo>
                <a:lnTo>
                  <a:pt x="99637" y="2401841"/>
                </a:lnTo>
                <a:cubicBezTo>
                  <a:pt x="158014" y="2291085"/>
                  <a:pt x="219036" y="2178756"/>
                  <a:pt x="280920" y="2064848"/>
                </a:cubicBezTo>
                <a:cubicBezTo>
                  <a:pt x="326618" y="1980851"/>
                  <a:pt x="373774" y="1893951"/>
                  <a:pt x="420638" y="1806355"/>
                </a:cubicBezTo>
                <a:cubicBezTo>
                  <a:pt x="840166" y="1022363"/>
                  <a:pt x="1162427" y="488656"/>
                  <a:pt x="1795039" y="224629"/>
                </a:cubicBezTo>
                <a:cubicBezTo>
                  <a:pt x="2156504" y="73767"/>
                  <a:pt x="2502911" y="-1899"/>
                  <a:pt x="2849789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56E2316-1D18-4FA2-BDE9-F6E178BF2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312" y="4560077"/>
            <a:ext cx="5410537" cy="2297923"/>
          </a:xfrm>
          <a:custGeom>
            <a:avLst/>
            <a:gdLst>
              <a:gd name="connsiteX0" fmla="*/ 2495125 w 5410537"/>
              <a:gd name="connsiteY0" fmla="*/ 207 h 2297923"/>
              <a:gd name="connsiteX1" fmla="*/ 4086507 w 5410537"/>
              <a:gd name="connsiteY1" fmla="*/ 607462 h 2297923"/>
              <a:gd name="connsiteX2" fmla="*/ 4431780 w 5410537"/>
              <a:gd name="connsiteY2" fmla="*/ 837612 h 2297923"/>
              <a:gd name="connsiteX3" fmla="*/ 5271130 w 5410537"/>
              <a:gd name="connsiteY3" fmla="*/ 1665805 h 2297923"/>
              <a:gd name="connsiteX4" fmla="*/ 5369192 w 5410537"/>
              <a:gd name="connsiteY4" fmla="*/ 1947596 h 2297923"/>
              <a:gd name="connsiteX5" fmla="*/ 5410537 w 5410537"/>
              <a:gd name="connsiteY5" fmla="*/ 2133764 h 2297923"/>
              <a:gd name="connsiteX6" fmla="*/ 5410537 w 5410537"/>
              <a:gd name="connsiteY6" fmla="*/ 2297923 h 2297923"/>
              <a:gd name="connsiteX7" fmla="*/ 0 w 5410537"/>
              <a:gd name="connsiteY7" fmla="*/ 2297923 h 2297923"/>
              <a:gd name="connsiteX8" fmla="*/ 90869 w 5410537"/>
              <a:gd name="connsiteY8" fmla="*/ 2114793 h 2297923"/>
              <a:gd name="connsiteX9" fmla="*/ 248649 w 5410537"/>
              <a:gd name="connsiteY9" fmla="*/ 1816544 h 2297923"/>
              <a:gd name="connsiteX10" fmla="*/ 370257 w 5410537"/>
              <a:gd name="connsiteY10" fmla="*/ 1587775 h 2297923"/>
              <a:gd name="connsiteX11" fmla="*/ 1570295 w 5410537"/>
              <a:gd name="connsiteY11" fmla="*/ 191878 h 2297923"/>
              <a:gd name="connsiteX12" fmla="*/ 2495125 w 5410537"/>
              <a:gd name="connsiteY12" fmla="*/ 207 h 2297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10537" h="2297923">
                <a:moveTo>
                  <a:pt x="2495125" y="207"/>
                </a:moveTo>
                <a:cubicBezTo>
                  <a:pt x="3002542" y="7471"/>
                  <a:pt x="3511955" y="206405"/>
                  <a:pt x="4086507" y="607462"/>
                </a:cubicBezTo>
                <a:cubicBezTo>
                  <a:pt x="4206817" y="691458"/>
                  <a:pt x="4321194" y="765791"/>
                  <a:pt x="4431780" y="837612"/>
                </a:cubicBezTo>
                <a:cubicBezTo>
                  <a:pt x="4890189" y="1135457"/>
                  <a:pt x="5117289" y="1295036"/>
                  <a:pt x="5271130" y="1665805"/>
                </a:cubicBezTo>
                <a:cubicBezTo>
                  <a:pt x="5309319" y="1757843"/>
                  <a:pt x="5342014" y="1851832"/>
                  <a:pt x="5369192" y="1947596"/>
                </a:cubicBezTo>
                <a:lnTo>
                  <a:pt x="5410537" y="2133764"/>
                </a:lnTo>
                <a:lnTo>
                  <a:pt x="5410537" y="2297923"/>
                </a:lnTo>
                <a:lnTo>
                  <a:pt x="0" y="2297923"/>
                </a:lnTo>
                <a:lnTo>
                  <a:pt x="90869" y="2114793"/>
                </a:lnTo>
                <a:cubicBezTo>
                  <a:pt x="141668" y="2016761"/>
                  <a:pt x="194783" y="1917352"/>
                  <a:pt x="248649" y="1816544"/>
                </a:cubicBezTo>
                <a:cubicBezTo>
                  <a:pt x="288425" y="1742209"/>
                  <a:pt x="329470" y="1665303"/>
                  <a:pt x="370257" y="1587775"/>
                </a:cubicBezTo>
                <a:cubicBezTo>
                  <a:pt x="735379" y="893902"/>
                  <a:pt x="1016114" y="421821"/>
                  <a:pt x="1570295" y="191878"/>
                </a:cubicBezTo>
                <a:cubicBezTo>
                  <a:pt x="1886945" y="60492"/>
                  <a:pt x="2190676" y="-4151"/>
                  <a:pt x="2495125" y="20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44F37-D95C-12A9-AE46-97710BFDAF78}"/>
              </a:ext>
            </a:extLst>
          </p:cNvPr>
          <p:cNvGrpSpPr/>
          <p:nvPr/>
        </p:nvGrpSpPr>
        <p:grpSpPr>
          <a:xfrm>
            <a:off x="1168746" y="980995"/>
            <a:ext cx="5607772" cy="4641882"/>
            <a:chOff x="2647651" y="1081007"/>
            <a:chExt cx="6751905" cy="5588949"/>
          </a:xfrm>
        </p:grpSpPr>
        <p:pic>
          <p:nvPicPr>
            <p:cNvPr id="3" name="Picture 2" descr="A close up of a text&#10;&#10;Description automatically generated">
              <a:extLst>
                <a:ext uri="{FF2B5EF4-FFF2-40B4-BE49-F238E27FC236}">
                  <a16:creationId xmlns:a16="http://schemas.microsoft.com/office/drawing/2014/main" id="{F7550EDB-D3D8-12EE-1BDC-CA1024A18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0306" y="1081007"/>
              <a:ext cx="6727600" cy="1372825"/>
            </a:xfrm>
            <a:prstGeom prst="rect">
              <a:avLst/>
            </a:prstGeom>
          </p:spPr>
        </p:pic>
        <p:pic>
          <p:nvPicPr>
            <p:cNvPr id="5" name="Picture 4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E93FB8CC-D4B6-4BEB-5174-E2D68B0C8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0306" y="2453833"/>
              <a:ext cx="6727600" cy="1807994"/>
            </a:xfrm>
            <a:prstGeom prst="rect">
              <a:avLst/>
            </a:prstGeom>
          </p:spPr>
        </p:pic>
        <p:pic>
          <p:nvPicPr>
            <p:cNvPr id="7" name="Picture 6" descr="A screenshot of a message&#10;&#10;Description automatically generated">
              <a:extLst>
                <a:ext uri="{FF2B5EF4-FFF2-40B4-BE49-F238E27FC236}">
                  <a16:creationId xmlns:a16="http://schemas.microsoft.com/office/drawing/2014/main" id="{017D3CDD-79DA-2182-376C-F2E610706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7651" y="4261827"/>
              <a:ext cx="6751905" cy="2408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934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5AE4D-834D-680C-600C-CA725085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6226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</a:rPr>
              <a:t>2.2.C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Google </a:t>
            </a:r>
            <a:r>
              <a:rPr lang="en-US" sz="2400" dirty="0" err="1">
                <a:solidFill>
                  <a:schemeClr val="bg1"/>
                </a:solidFill>
              </a:rPr>
              <a:t>Académico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4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DB820-5EA7-BBEF-7EAA-41A2D8392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2" b="273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9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8E375-E176-F4B1-B8B4-D95893D1B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4" b="277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2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E5CBF-F1F8-736E-14C7-92DF02ABF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" b="606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914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85F40-F580-C19A-8E63-E2403851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85" y="0"/>
            <a:ext cx="9733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05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41B45-4D35-F3A6-B57F-F375CE74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5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EE856-5AC4-7BCE-4F45-1173FA97C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71" y="0"/>
            <a:ext cx="9718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650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2.3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i="0" dirty="0">
                <a:solidFill>
                  <a:srgbClr val="1D2125"/>
                </a:solidFill>
                <a:effectLst/>
                <a:latin typeface="Inter"/>
              </a:rPr>
              <a:t>Saiba como anotar as suas fontes com gestores bibliográficos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896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EFC43723-2733-72C2-99FB-37C58EEB4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2.3.A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Endnote</a:t>
            </a:r>
          </a:p>
        </p:txBody>
      </p:sp>
    </p:spTree>
    <p:extLst>
      <p:ext uri="{BB962C8B-B14F-4D97-AF65-F5344CB8AC3E}">
        <p14:creationId xmlns:p14="http://schemas.microsoft.com/office/powerpoint/2010/main" val="39122782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B7862BD-0C67-3EE5-0F24-F6B007F9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57" y="643467"/>
            <a:ext cx="944248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3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F9C6925-F059-33D2-838D-330776F54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0" r="-1" b="496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2.3.B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Mendeley</a:t>
            </a:r>
          </a:p>
        </p:txBody>
      </p:sp>
    </p:spTree>
    <p:extLst>
      <p:ext uri="{BB962C8B-B14F-4D97-AF65-F5344CB8AC3E}">
        <p14:creationId xmlns:p14="http://schemas.microsoft.com/office/powerpoint/2010/main" val="27148591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821A0-20BD-CED9-CFCA-141DE9DE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9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5586B-AB71-2F9E-7B46-952CDF16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65" y="643467"/>
            <a:ext cx="94826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7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5AE4D-834D-680C-600C-CA725085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6226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2.3.C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Zotero</a:t>
            </a:r>
          </a:p>
        </p:txBody>
      </p:sp>
    </p:spTree>
    <p:extLst>
      <p:ext uri="{BB962C8B-B14F-4D97-AF65-F5344CB8AC3E}">
        <p14:creationId xmlns:p14="http://schemas.microsoft.com/office/powerpoint/2010/main" val="3282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7ED1E-C72F-FA3D-0E05-1A812C2DF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0" y="643467"/>
            <a:ext cx="104620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4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2.4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b="1" i="0" dirty="0">
                <a:solidFill>
                  <a:srgbClr val="1D2125"/>
                </a:solidFill>
                <a:effectLst/>
                <a:latin typeface="Inter"/>
              </a:rPr>
              <a:t>Faça a gestão das suas fontes com gestores bibliográficos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7918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32605-AF5C-45E1-C739-2DEC8FA3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86510"/>
            <a:ext cx="10918464" cy="3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230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981F87-A4F3-7472-58B5-F9A1D9B63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71" y="643467"/>
            <a:ext cx="98168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5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DC625-17BA-6B56-94EE-FA786D2D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18269"/>
            <a:ext cx="10918464" cy="38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41157-8FC2-A4DB-B0F1-06451EC7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12" y="643467"/>
            <a:ext cx="103647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49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EFC43723-2733-72C2-99FB-37C58EEB4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2.4.A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Endnote</a:t>
            </a:r>
          </a:p>
        </p:txBody>
      </p:sp>
    </p:spTree>
    <p:extLst>
      <p:ext uri="{BB962C8B-B14F-4D97-AF65-F5344CB8AC3E}">
        <p14:creationId xmlns:p14="http://schemas.microsoft.com/office/powerpoint/2010/main" val="31494719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A8561-041A-7569-7651-9A4A9341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309858"/>
            <a:ext cx="10918464" cy="22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04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F9C6925-F059-33D2-838D-330776F54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0" r="-1" b="496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2.4.B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Mendeley</a:t>
            </a:r>
          </a:p>
        </p:txBody>
      </p:sp>
    </p:spTree>
    <p:extLst>
      <p:ext uri="{BB962C8B-B14F-4D97-AF65-F5344CB8AC3E}">
        <p14:creationId xmlns:p14="http://schemas.microsoft.com/office/powerpoint/2010/main" val="4439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AE1D6-1CEE-D8CC-70DF-36283D3F8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275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ED64E1B-F55F-7BDD-F865-55B628301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309858"/>
            <a:ext cx="10918464" cy="22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5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5AE4D-834D-680C-600C-CA725085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6226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2826-FF1F-5D41-608F-7B22C817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675" y="1346268"/>
            <a:ext cx="5932755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bg1"/>
                </a:solidFill>
              </a:rPr>
              <a:t>2.4.C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A77-9DF8-20FF-677E-6DF6134C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0151" y="4631475"/>
            <a:ext cx="5934278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spcBef>
                <a:spcPts val="930"/>
              </a:spcBef>
            </a:pPr>
            <a:r>
              <a:rPr lang="en-US" sz="2400" dirty="0">
                <a:solidFill>
                  <a:schemeClr val="bg1"/>
                </a:solidFill>
              </a:rPr>
              <a:t>Zotero</a:t>
            </a:r>
          </a:p>
        </p:txBody>
      </p:sp>
    </p:spTree>
    <p:extLst>
      <p:ext uri="{BB962C8B-B14F-4D97-AF65-F5344CB8AC3E}">
        <p14:creationId xmlns:p14="http://schemas.microsoft.com/office/powerpoint/2010/main" val="1527246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D8084-7CC4-D5C7-3422-384C85ED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50" y="643467"/>
            <a:ext cx="73788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500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3208-1737-C0BD-81AF-B5AE31364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5AD37-0961-4694-2E5E-12A1611F3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Elaborar</a:t>
            </a:r>
            <a:r>
              <a:rPr lang="en-GB" dirty="0"/>
              <a:t> a </a:t>
            </a:r>
            <a:r>
              <a:rPr lang="en-GB" dirty="0" err="1"/>
              <a:t>dissertação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183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3.1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err="1"/>
              <a:t>Saiba</a:t>
            </a:r>
            <a:r>
              <a:rPr lang="en-GB" dirty="0"/>
              <a:t> qual a </a:t>
            </a:r>
            <a:r>
              <a:rPr lang="en-GB" dirty="0" err="1"/>
              <a:t>importância</a:t>
            </a:r>
            <a:r>
              <a:rPr lang="en-GB" dirty="0"/>
              <a:t> da </a:t>
            </a:r>
            <a:r>
              <a:rPr lang="en-GB" dirty="0" err="1"/>
              <a:t>estrutura</a:t>
            </a:r>
            <a:r>
              <a:rPr lang="en-GB" dirty="0"/>
              <a:t> da </a:t>
            </a:r>
            <a:r>
              <a:rPr lang="en-GB" dirty="0" err="1"/>
              <a:t>dissertação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3981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3CEE7-240E-5B33-97D5-EE7F321AA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80" b="609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43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D4AF6-1E54-B0F1-7EC9-683F2CEAF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8" b="354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17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F2AE2-3654-E5B5-ABD1-77DE82D7B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927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4E72E86-9F41-FC31-7377-058ABF7A0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37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3.2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Indique</a:t>
            </a:r>
            <a:r>
              <a:rPr lang="en-GB" dirty="0"/>
              <a:t> as partes </a:t>
            </a:r>
            <a:r>
              <a:rPr lang="en-GB" dirty="0" err="1"/>
              <a:t>constituintes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dissertação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90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1.2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Reconheça</a:t>
            </a:r>
            <a:r>
              <a:rPr lang="en-GB" dirty="0"/>
              <a:t> o </a:t>
            </a:r>
            <a:r>
              <a:rPr lang="en-GB" dirty="0" err="1"/>
              <a:t>valor</a:t>
            </a:r>
            <a:r>
              <a:rPr lang="en-GB" dirty="0"/>
              <a:t> das </a:t>
            </a:r>
            <a:r>
              <a:rPr lang="en-GB" dirty="0" err="1"/>
              <a:t>competências</a:t>
            </a:r>
            <a:r>
              <a:rPr lang="en-GB" dirty="0"/>
              <a:t> de </a:t>
            </a:r>
            <a:r>
              <a:rPr lang="en-GB" dirty="0" err="1"/>
              <a:t>informação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3741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740BC-BBD4-CB25-F791-BE2C66BD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13" y="0"/>
            <a:ext cx="9634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5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12EFA-398E-BC81-DD26-7A0BF981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76212"/>
            <a:ext cx="98393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087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435BD-53C6-5D2F-269B-87C417077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85" y="0"/>
            <a:ext cx="9606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94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68B7B-7BC9-C86B-EC39-0E8194518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37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0545-C5C6-EAE1-3118-C5011FE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Atividade</a:t>
            </a:r>
            <a:r>
              <a:rPr lang="en-GB" dirty="0"/>
              <a:t> 3.3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A89A-429B-FA0F-C1E7-490B7298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Saiba</a:t>
            </a:r>
            <a:r>
              <a:rPr lang="en-GB" dirty="0"/>
              <a:t> </a:t>
            </a:r>
            <a:r>
              <a:rPr lang="en-GB" dirty="0" err="1"/>
              <a:t>identificar</a:t>
            </a:r>
            <a:r>
              <a:rPr lang="en-GB" dirty="0"/>
              <a:t> </a:t>
            </a:r>
            <a:r>
              <a:rPr lang="en-GB" dirty="0" err="1"/>
              <a:t>marcas</a:t>
            </a:r>
            <a:r>
              <a:rPr lang="en-GB" dirty="0"/>
              <a:t> de </a:t>
            </a:r>
            <a:r>
              <a:rPr lang="en-GB" dirty="0" err="1"/>
              <a:t>escrita</a:t>
            </a:r>
            <a:r>
              <a:rPr lang="en-GB" dirty="0"/>
              <a:t> </a:t>
            </a:r>
            <a:r>
              <a:rPr lang="en-GB" dirty="0" err="1"/>
              <a:t>científica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2759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C99CE-154B-C8D4-735D-C5D2D13F3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33337"/>
            <a:ext cx="97155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831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732E1-ECF5-70C0-20FD-32B7193C4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58" y="0"/>
            <a:ext cx="9113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73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9D485-3DD3-36B7-09C2-A868E1B1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73" y="0"/>
            <a:ext cx="9025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470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B40EA-79C8-E779-2428-6D7173CC3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512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62B12-7A99-2E3D-B827-AA82EBE03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9" y="0"/>
            <a:ext cx="10315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1003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LeftStep">
      <a:dk1>
        <a:srgbClr val="000000"/>
      </a:dk1>
      <a:lt1>
        <a:srgbClr val="FFFFFF"/>
      </a:lt1>
      <a:dk2>
        <a:srgbClr val="332441"/>
      </a:dk2>
      <a:lt2>
        <a:srgbClr val="E2E8E7"/>
      </a:lt2>
      <a:accent1>
        <a:srgbClr val="C696A2"/>
      </a:accent1>
      <a:accent2>
        <a:srgbClr val="BA7FA6"/>
      </a:accent2>
      <a:accent3>
        <a:srgbClr val="C193C5"/>
      </a:accent3>
      <a:accent4>
        <a:srgbClr val="9D7FBA"/>
      </a:accent4>
      <a:accent5>
        <a:srgbClr val="9A96C6"/>
      </a:accent5>
      <a:accent6>
        <a:srgbClr val="7F92BA"/>
      </a:accent6>
      <a:hlink>
        <a:srgbClr val="568F81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374</Words>
  <Application>Microsoft Office PowerPoint</Application>
  <PresentationFormat>Widescreen</PresentationFormat>
  <Paragraphs>215</Paragraphs>
  <Slides>149</Slides>
  <Notes>149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4" baseType="lpstr">
      <vt:lpstr>Inter</vt:lpstr>
      <vt:lpstr>Meiryo</vt:lpstr>
      <vt:lpstr>Calibri</vt:lpstr>
      <vt:lpstr>Corbel</vt:lpstr>
      <vt:lpstr>SketchLinesVTI</vt:lpstr>
      <vt:lpstr>CEDME</vt:lpstr>
      <vt:lpstr>Atividade 1</vt:lpstr>
      <vt:lpstr>Atividade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1.2</vt:lpstr>
      <vt:lpstr>PowerPoint Presentation</vt:lpstr>
      <vt:lpstr>PowerPoint Presentation</vt:lpstr>
      <vt:lpstr>PowerPoint Presentation</vt:lpstr>
      <vt:lpstr>Atividade 1.3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1.4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2</vt:lpstr>
      <vt:lpstr>Atividade 2.1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2.2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2.2.A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2.2.B</vt:lpstr>
      <vt:lpstr>PowerPoint Presentation</vt:lpstr>
      <vt:lpstr>2.2.C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2.3</vt:lpstr>
      <vt:lpstr>2.3.A</vt:lpstr>
      <vt:lpstr>PowerPoint Presentation</vt:lpstr>
      <vt:lpstr>2.3.B</vt:lpstr>
      <vt:lpstr>PowerPoint Presentation</vt:lpstr>
      <vt:lpstr>2.3.C</vt:lpstr>
      <vt:lpstr>PowerPoint Presentation</vt:lpstr>
      <vt:lpstr>Atividade 2.4</vt:lpstr>
      <vt:lpstr>PowerPoint Presentation</vt:lpstr>
      <vt:lpstr>PowerPoint Presentation</vt:lpstr>
      <vt:lpstr>PowerPoint Presentation</vt:lpstr>
      <vt:lpstr>PowerPoint Presentation</vt:lpstr>
      <vt:lpstr>2.4.A</vt:lpstr>
      <vt:lpstr>PowerPoint Presentation</vt:lpstr>
      <vt:lpstr>2.4.B</vt:lpstr>
      <vt:lpstr>PowerPoint Presentation</vt:lpstr>
      <vt:lpstr>2.4.C</vt:lpstr>
      <vt:lpstr>PowerPoint Presentation</vt:lpstr>
      <vt:lpstr>Atividade 3</vt:lpstr>
      <vt:lpstr>Atividade 3.1</vt:lpstr>
      <vt:lpstr>PowerPoint Presentation</vt:lpstr>
      <vt:lpstr>PowerPoint Presentation</vt:lpstr>
      <vt:lpstr>PowerPoint Presentation</vt:lpstr>
      <vt:lpstr>PowerPoint Presentation</vt:lpstr>
      <vt:lpstr>Atividade 3.2</vt:lpstr>
      <vt:lpstr>PowerPoint Presentation</vt:lpstr>
      <vt:lpstr>PowerPoint Presentation</vt:lpstr>
      <vt:lpstr>PowerPoint Presentation</vt:lpstr>
      <vt:lpstr>PowerPoint Presentation</vt:lpstr>
      <vt:lpstr>Atividade 3.3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3.4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3.5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4</vt:lpstr>
      <vt:lpstr>Atividade 4.1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4.2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Atividade 4.3</vt:lpstr>
      <vt:lpstr>PowerPoint Presentation</vt:lpstr>
      <vt:lpstr>PowerPoint Presentation</vt:lpstr>
      <vt:lpstr>PowerPoint Presentation</vt:lpstr>
      <vt:lpstr>4.3.A</vt:lpstr>
      <vt:lpstr>PowerPoint Presentation</vt:lpstr>
      <vt:lpstr>4.3.B</vt:lpstr>
      <vt:lpstr>PowerPoint Presentation</vt:lpstr>
      <vt:lpstr>4.3.C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CEDME</dc:title>
  <dc:creator>Jo Mesquita</dc:creator>
  <cp:lastModifiedBy>Jo Mesquita</cp:lastModifiedBy>
  <cp:revision>11</cp:revision>
  <dcterms:created xsi:type="dcterms:W3CDTF">2023-11-14T14:34:58Z</dcterms:created>
  <dcterms:modified xsi:type="dcterms:W3CDTF">2023-11-14T17:08:51Z</dcterms:modified>
</cp:coreProperties>
</file>